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9" r:id="rId3"/>
    <p:sldId id="271" r:id="rId4"/>
    <p:sldId id="272" r:id="rId5"/>
    <p:sldId id="268" r:id="rId6"/>
    <p:sldId id="265" r:id="rId7"/>
    <p:sldId id="269" r:id="rId8"/>
    <p:sldId id="270" r:id="rId9"/>
    <p:sldId id="267"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2616"/>
  </p:normalViewPr>
  <p:slideViewPr>
    <p:cSldViewPr snapToGrid="0" snapToObjects="1">
      <p:cViewPr varScale="1">
        <p:scale>
          <a:sx n="99" d="100"/>
          <a:sy n="99"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7D72B-2E5C-0F40-BC85-6ADF253EB62F}" type="datetimeFigureOut">
              <a:rPr lang="en-US" smtClean="0"/>
              <a:t>7/11/18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1F9F6F-0658-A641-AD22-1836A433F945}" type="slidenum">
              <a:rPr lang="en-US" smtClean="0"/>
              <a:t>‹#›</a:t>
            </a:fld>
            <a:endParaRPr lang="en-US"/>
          </a:p>
        </p:txBody>
      </p:sp>
    </p:spTree>
    <p:extLst>
      <p:ext uri="{BB962C8B-B14F-4D97-AF65-F5344CB8AC3E}">
        <p14:creationId xmlns:p14="http://schemas.microsoft.com/office/powerpoint/2010/main" val="204688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2833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CPD certificates</a:t>
            </a:r>
          </a:p>
          <a:p>
            <a:r>
              <a:rPr lang="en-US" dirty="0"/>
              <a:t>Course booklets</a:t>
            </a:r>
          </a:p>
          <a:p>
            <a:r>
              <a:rPr lang="en-US" dirty="0"/>
              <a:t>Thank</a:t>
            </a:r>
            <a:r>
              <a:rPr lang="en-US" baseline="0" dirty="0"/>
              <a:t> </a:t>
            </a:r>
            <a:r>
              <a:rPr lang="en-US" baseline="0" dirty="0" err="1"/>
              <a:t>yous</a:t>
            </a:r>
            <a:endParaRPr lang="en-US" baseline="0" dirty="0"/>
          </a:p>
          <a:p>
            <a:r>
              <a:rPr lang="en-US" baseline="0" dirty="0"/>
              <a:t>Articles</a:t>
            </a:r>
          </a:p>
          <a:p>
            <a:r>
              <a:rPr lang="en-US" baseline="0" dirty="0"/>
              <a:t>Evidence of student work</a:t>
            </a:r>
          </a:p>
          <a:p>
            <a:r>
              <a:rPr lang="en-US" baseline="0" dirty="0"/>
              <a:t>Graphs</a:t>
            </a:r>
          </a:p>
          <a:p>
            <a:r>
              <a:rPr lang="en-US" baseline="0" dirty="0"/>
              <a:t>Copy of appraisal </a:t>
            </a:r>
            <a:r>
              <a:rPr lang="en-US" baseline="0" dirty="0" err="1"/>
              <a:t>etc</a:t>
            </a:r>
            <a:endParaRPr lang="en-US" dirty="0"/>
          </a:p>
        </p:txBody>
      </p:sp>
      <p:sp>
        <p:nvSpPr>
          <p:cNvPr id="4" name="Slide Number Placeholder 3"/>
          <p:cNvSpPr>
            <a:spLocks noGrp="1"/>
          </p:cNvSpPr>
          <p:nvPr>
            <p:ph type="sldNum" sz="quarter" idx="10"/>
          </p:nvPr>
        </p:nvSpPr>
        <p:spPr/>
        <p:txBody>
          <a:bodyPr/>
          <a:lstStyle/>
          <a:p>
            <a:fld id="{15EFF8F6-0405-9644-B293-AA126F000D5E}" type="slidenum">
              <a:rPr lang="en-US" smtClean="0"/>
              <a:t>10</a:t>
            </a:fld>
            <a:endParaRPr lang="en-US"/>
          </a:p>
        </p:txBody>
      </p:sp>
    </p:spTree>
    <p:extLst>
      <p:ext uri="{BB962C8B-B14F-4D97-AF65-F5344CB8AC3E}">
        <p14:creationId xmlns:p14="http://schemas.microsoft.com/office/powerpoint/2010/main" val="99438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97045B-1ABC-E04C-BDA2-85557E44A478}"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197881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7045B-1ABC-E04C-BDA2-85557E44A478}"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12225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7045B-1ABC-E04C-BDA2-85557E44A478}"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1671131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95851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97045B-1ABC-E04C-BDA2-85557E44A478}"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1957929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97045B-1ABC-E04C-BDA2-85557E44A478}" type="datetimeFigureOut">
              <a:rPr lang="en-US" smtClean="0"/>
              <a:t>7/11/18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103523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97045B-1ABC-E04C-BDA2-85557E44A478}" type="datetimeFigureOut">
              <a:rPr lang="en-US" smtClean="0"/>
              <a:t>7/11/18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26598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97045B-1ABC-E04C-BDA2-85557E44A478}" type="datetimeFigureOut">
              <a:rPr lang="en-US" smtClean="0"/>
              <a:t>7/11/18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1504476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97045B-1ABC-E04C-BDA2-85557E44A478}" type="datetimeFigureOut">
              <a:rPr lang="en-US" smtClean="0"/>
              <a:t>7/11/18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1258126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7045B-1ABC-E04C-BDA2-85557E44A478}" type="datetimeFigureOut">
              <a:rPr lang="en-US" smtClean="0"/>
              <a:t>7/11/18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120043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97045B-1ABC-E04C-BDA2-85557E44A478}" type="datetimeFigureOut">
              <a:rPr lang="en-US" smtClean="0"/>
              <a:t>7/11/18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7102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97045B-1ABC-E04C-BDA2-85557E44A478}" type="datetimeFigureOut">
              <a:rPr lang="en-US" smtClean="0"/>
              <a:t>7/11/18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13A463-9055-1D44-B27A-7978781798FE}" type="slidenum">
              <a:rPr lang="en-US" smtClean="0"/>
              <a:t>‹#›</a:t>
            </a:fld>
            <a:endParaRPr lang="en-US"/>
          </a:p>
        </p:txBody>
      </p:sp>
    </p:spTree>
    <p:extLst>
      <p:ext uri="{BB962C8B-B14F-4D97-AF65-F5344CB8AC3E}">
        <p14:creationId xmlns:p14="http://schemas.microsoft.com/office/powerpoint/2010/main" val="180084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7045B-1ABC-E04C-BDA2-85557E44A478}" type="datetimeFigureOut">
              <a:rPr lang="en-US" smtClean="0"/>
              <a:t>7/11/18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3A463-9055-1D44-B27A-7978781798FE}" type="slidenum">
              <a:rPr lang="en-US" smtClean="0"/>
              <a:t>‹#›</a:t>
            </a:fld>
            <a:endParaRPr lang="en-US"/>
          </a:p>
        </p:txBody>
      </p:sp>
    </p:spTree>
    <p:extLst>
      <p:ext uri="{BB962C8B-B14F-4D97-AF65-F5344CB8AC3E}">
        <p14:creationId xmlns:p14="http://schemas.microsoft.com/office/powerpoint/2010/main" val="1508991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234E7A-9160-474F-AF9B-A7B029DA3001}"/>
              </a:ext>
            </a:extLst>
          </p:cNvPr>
          <p:cNvPicPr>
            <a:picLocks noChangeAspect="1"/>
          </p:cNvPicPr>
          <p:nvPr/>
        </p:nvPicPr>
        <p:blipFill>
          <a:blip r:embed="rId2"/>
          <a:stretch>
            <a:fillRect/>
          </a:stretch>
        </p:blipFill>
        <p:spPr>
          <a:xfrm>
            <a:off x="3929261" y="553115"/>
            <a:ext cx="4303427" cy="6097845"/>
          </a:xfrm>
          <a:prstGeom prst="rect">
            <a:avLst/>
          </a:prstGeom>
        </p:spPr>
      </p:pic>
    </p:spTree>
    <p:extLst>
      <p:ext uri="{BB962C8B-B14F-4D97-AF65-F5344CB8AC3E}">
        <p14:creationId xmlns:p14="http://schemas.microsoft.com/office/powerpoint/2010/main" val="191645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5" name="TextBox 4"/>
          <p:cNvSpPr txBox="1"/>
          <p:nvPr/>
        </p:nvSpPr>
        <p:spPr>
          <a:xfrm>
            <a:off x="353961" y="5688567"/>
            <a:ext cx="5004847" cy="523220"/>
          </a:xfrm>
          <a:prstGeom prst="rect">
            <a:avLst/>
          </a:prstGeom>
          <a:noFill/>
        </p:spPr>
        <p:txBody>
          <a:bodyPr wrap="square" rtlCol="0">
            <a:spAutoFit/>
          </a:bodyPr>
          <a:lstStyle/>
          <a:p>
            <a:r>
              <a:rPr lang="en-US" sz="2800" b="1" dirty="0"/>
              <a:t>Have a </a:t>
            </a:r>
            <a:r>
              <a:rPr lang="en-US" sz="2800" b="1"/>
              <a:t>lovely summer!</a:t>
            </a:r>
            <a:endParaRPr lang="en-US" sz="2800" b="1" dirty="0"/>
          </a:p>
        </p:txBody>
      </p:sp>
    </p:spTree>
    <p:extLst>
      <p:ext uri="{BB962C8B-B14F-4D97-AF65-F5344CB8AC3E}">
        <p14:creationId xmlns:p14="http://schemas.microsoft.com/office/powerpoint/2010/main" val="1248786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t>Sharing good practice </a:t>
            </a:r>
          </a:p>
        </p:txBody>
      </p:sp>
      <p:sp>
        <p:nvSpPr>
          <p:cNvPr id="3" name="Subtitle 2"/>
          <p:cNvSpPr>
            <a:spLocks noGrp="1"/>
          </p:cNvSpPr>
          <p:nvPr>
            <p:ph type="subTitle" idx="1"/>
          </p:nvPr>
        </p:nvSpPr>
        <p:spPr>
          <a:xfrm>
            <a:off x="1524000" y="3509963"/>
            <a:ext cx="9144000" cy="2799413"/>
          </a:xfrm>
        </p:spPr>
        <p:txBody>
          <a:bodyPr>
            <a:noAutofit/>
          </a:bodyPr>
          <a:lstStyle/>
          <a:p>
            <a:endParaRPr lang="en-US" dirty="0"/>
          </a:p>
          <a:p>
            <a:endParaRPr lang="en-US" dirty="0"/>
          </a:p>
          <a:p>
            <a:r>
              <a:rPr lang="en-US" i="1" dirty="0"/>
              <a:t>“Every teacher needs to improve, not because they are not good enough, but because they can be even better.”</a:t>
            </a:r>
            <a:endParaRPr lang="en-US" b="0" i="1" dirty="0">
              <a:effectLst/>
            </a:endParaRPr>
          </a:p>
          <a:p>
            <a:r>
              <a:rPr lang="en-US" i="1" dirty="0"/>
              <a:t>Dylan </a:t>
            </a:r>
            <a:r>
              <a:rPr lang="en-US" i="1" dirty="0" err="1"/>
              <a:t>Wiliam</a:t>
            </a:r>
            <a:r>
              <a:rPr lang="en-US" i="1" dirty="0"/>
              <a:t> </a:t>
            </a:r>
            <a:endParaRPr lang="en-US" b="0" i="1" dirty="0">
              <a:effectLst/>
            </a:endParaRPr>
          </a:p>
          <a:p>
            <a:br>
              <a:rPr lang="en-US" sz="1600" dirty="0"/>
            </a:b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5483" y="220773"/>
            <a:ext cx="1803179" cy="1803179"/>
          </a:xfrm>
          <a:prstGeom prst="rect">
            <a:avLst/>
          </a:prstGeom>
        </p:spPr>
      </p:pic>
    </p:spTree>
    <p:extLst>
      <p:ext uri="{BB962C8B-B14F-4D97-AF65-F5344CB8AC3E}">
        <p14:creationId xmlns:p14="http://schemas.microsoft.com/office/powerpoint/2010/main" val="66489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612533" y="593375"/>
            <a:ext cx="11468800" cy="763600"/>
          </a:xfrm>
          <a:prstGeom prst="rect">
            <a:avLst/>
          </a:prstGeom>
          <a:solidFill>
            <a:schemeClr val="accent1">
              <a:lumMod val="40000"/>
              <a:lumOff val="60000"/>
            </a:schemeClr>
          </a:solidFill>
        </p:spPr>
        <p:txBody>
          <a:bodyPr vert="horz" lIns="121900" tIns="121900" rIns="121900" bIns="121900" rtlCol="0" anchor="t" anchorCtr="0">
            <a:noAutofit/>
          </a:bodyPr>
          <a:lstStyle/>
          <a:p>
            <a:r>
              <a:rPr lang="en" dirty="0"/>
              <a:t>Sandringham Six Twilight CPD 201</a:t>
            </a:r>
            <a:r>
              <a:rPr lang="en-GB" dirty="0"/>
              <a:t>7</a:t>
            </a:r>
            <a:r>
              <a:rPr lang="en" dirty="0"/>
              <a:t> - 1</a:t>
            </a:r>
            <a:r>
              <a:rPr lang="en-GB" dirty="0"/>
              <a:t>8</a:t>
            </a:r>
            <a:endParaRPr lang="en" dirty="0"/>
          </a:p>
        </p:txBody>
      </p:sp>
      <p:sp>
        <p:nvSpPr>
          <p:cNvPr id="144" name="Shape 144"/>
          <p:cNvSpPr txBox="1">
            <a:spLocks noGrp="1"/>
          </p:cNvSpPr>
          <p:nvPr>
            <p:ph type="body" idx="1"/>
          </p:nvPr>
        </p:nvSpPr>
        <p:spPr>
          <a:xfrm>
            <a:off x="625532" y="1536624"/>
            <a:ext cx="5940601" cy="4555200"/>
          </a:xfrm>
          <a:prstGeom prst="rect">
            <a:avLst/>
          </a:prstGeom>
          <a:ln>
            <a:noFill/>
          </a:ln>
        </p:spPr>
        <p:txBody>
          <a:bodyPr vert="horz" lIns="121900" tIns="121900" rIns="121900" bIns="121900" rtlCol="0" anchor="t" anchorCtr="0">
            <a:noAutofit/>
          </a:bodyPr>
          <a:lstStyle/>
          <a:p>
            <a:pPr>
              <a:buNone/>
            </a:pPr>
            <a:r>
              <a:rPr lang="en-GB" sz="2400" b="1" dirty="0">
                <a:solidFill>
                  <a:srgbClr val="000000"/>
                </a:solidFill>
              </a:rPr>
              <a:t>Core Strand</a:t>
            </a:r>
            <a:endParaRPr lang="en" sz="2400" b="1" dirty="0">
              <a:solidFill>
                <a:srgbClr val="000000"/>
              </a:solidFill>
            </a:endParaRPr>
          </a:p>
          <a:p>
            <a:pPr>
              <a:buNone/>
            </a:pPr>
            <a:endParaRPr lang="en-GB" sz="2400" dirty="0">
              <a:solidFill>
                <a:srgbClr val="000000"/>
              </a:solidFill>
            </a:endParaRPr>
          </a:p>
          <a:p>
            <a:pPr>
              <a:buNone/>
            </a:pPr>
            <a:r>
              <a:rPr lang="en-GB" sz="2400" dirty="0"/>
              <a:t>Integrating character through the curriculum </a:t>
            </a:r>
          </a:p>
          <a:p>
            <a:pPr>
              <a:buNone/>
            </a:pPr>
            <a:r>
              <a:rPr lang="en-GB" sz="2400" dirty="0"/>
              <a:t>Outstanding Learning </a:t>
            </a:r>
          </a:p>
          <a:p>
            <a:pPr>
              <a:buNone/>
            </a:pPr>
            <a:r>
              <a:rPr lang="en-GB" sz="2400" dirty="0"/>
              <a:t>Maximising our KS3 curriculum</a:t>
            </a:r>
          </a:p>
          <a:p>
            <a:pPr>
              <a:buNone/>
            </a:pPr>
            <a:r>
              <a:rPr lang="en-GB" sz="2400" dirty="0"/>
              <a:t>Prioritising Pastoral</a:t>
            </a:r>
          </a:p>
          <a:p>
            <a:pPr>
              <a:buNone/>
            </a:pPr>
            <a:r>
              <a:rPr lang="en-GB" sz="2400" dirty="0"/>
              <a:t>Brilliant Basics </a:t>
            </a:r>
          </a:p>
          <a:p>
            <a:pPr>
              <a:buNone/>
            </a:pPr>
            <a:r>
              <a:rPr lang="en-GB" sz="2400" dirty="0"/>
              <a:t>Mindful Marking</a:t>
            </a:r>
          </a:p>
          <a:p>
            <a:pPr>
              <a:buNone/>
            </a:pPr>
            <a:r>
              <a:rPr lang="en-GB" sz="2400" dirty="0">
                <a:solidFill>
                  <a:srgbClr val="000000"/>
                </a:solidFill>
              </a:rPr>
              <a:t>Coaching</a:t>
            </a:r>
          </a:p>
          <a:p>
            <a:pPr>
              <a:buNone/>
            </a:pPr>
            <a:endParaRPr lang="en" sz="2400" b="1" dirty="0">
              <a:solidFill>
                <a:srgbClr val="000000"/>
              </a:solidFill>
            </a:endParaRPr>
          </a:p>
        </p:txBody>
      </p:sp>
      <p:sp>
        <p:nvSpPr>
          <p:cNvPr id="145" name="Shape 145"/>
          <p:cNvSpPr txBox="1">
            <a:spLocks noGrp="1"/>
          </p:cNvSpPr>
          <p:nvPr>
            <p:ph type="body" idx="1"/>
          </p:nvPr>
        </p:nvSpPr>
        <p:spPr>
          <a:xfrm>
            <a:off x="6676801" y="1536624"/>
            <a:ext cx="5515199" cy="4555200"/>
          </a:xfrm>
          <a:prstGeom prst="rect">
            <a:avLst/>
          </a:prstGeom>
        </p:spPr>
        <p:txBody>
          <a:bodyPr vert="horz" lIns="121900" tIns="121900" rIns="121900" bIns="121900" rtlCol="0" anchor="t" anchorCtr="0">
            <a:noAutofit/>
          </a:bodyPr>
          <a:lstStyle/>
          <a:p>
            <a:pPr>
              <a:buNone/>
            </a:pPr>
            <a:r>
              <a:rPr lang="en-GB" sz="2400" b="1" dirty="0">
                <a:solidFill>
                  <a:srgbClr val="000000"/>
                </a:solidFill>
              </a:rPr>
              <a:t>Research Strand</a:t>
            </a:r>
          </a:p>
          <a:p>
            <a:pPr>
              <a:buNone/>
            </a:pPr>
            <a:endParaRPr lang="en-GB" sz="2400" dirty="0">
              <a:solidFill>
                <a:srgbClr val="000000"/>
              </a:solidFill>
            </a:endParaRPr>
          </a:p>
          <a:p>
            <a:pPr>
              <a:buNone/>
            </a:pPr>
            <a:r>
              <a:rPr lang="en-GB" sz="2400" dirty="0"/>
              <a:t>Research School Innovation Project</a:t>
            </a:r>
          </a:p>
          <a:p>
            <a:pPr>
              <a:buNone/>
            </a:pPr>
            <a:endParaRPr lang="en" sz="2400" dirty="0">
              <a:solidFill>
                <a:srgbClr val="000000"/>
              </a:solidFill>
            </a:endParaRPr>
          </a:p>
          <a:p>
            <a:pPr>
              <a:buNone/>
            </a:pPr>
            <a:endParaRPr lang="en" sz="2400" dirty="0">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8949" y="593375"/>
            <a:ext cx="1352384" cy="1352384"/>
          </a:xfrm>
          <a:prstGeom prst="rect">
            <a:avLst/>
          </a:prstGeom>
        </p:spPr>
      </p:pic>
    </p:spTree>
    <p:extLst>
      <p:ext uri="{BB962C8B-B14F-4D97-AF65-F5344CB8AC3E}">
        <p14:creationId xmlns:p14="http://schemas.microsoft.com/office/powerpoint/2010/main" val="372415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5299854"/>
            <a:ext cx="1623584" cy="1558146"/>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0576447" y="5367310"/>
            <a:ext cx="1563770" cy="1423234"/>
          </a:xfrm>
          <a:prstGeom prst="rect">
            <a:avLst/>
          </a:prstGeom>
        </p:spPr>
      </p:pic>
      <p:sp>
        <p:nvSpPr>
          <p:cNvPr id="6" name="TextBox 5"/>
          <p:cNvSpPr txBox="1"/>
          <p:nvPr/>
        </p:nvSpPr>
        <p:spPr>
          <a:xfrm>
            <a:off x="3685613" y="283387"/>
            <a:ext cx="5011500" cy="584775"/>
          </a:xfrm>
          <a:prstGeom prst="rect">
            <a:avLst/>
          </a:prstGeom>
          <a:noFill/>
        </p:spPr>
        <p:txBody>
          <a:bodyPr wrap="none" rtlCol="0">
            <a:spAutoFit/>
          </a:bodyPr>
          <a:lstStyle/>
          <a:p>
            <a:pPr algn="ctr"/>
            <a:r>
              <a:rPr lang="en-US" sz="3200" b="1" dirty="0"/>
              <a:t>Sandringham Teach Meet 18</a:t>
            </a:r>
          </a:p>
        </p:txBody>
      </p:sp>
      <p:graphicFrame>
        <p:nvGraphicFramePr>
          <p:cNvPr id="2" name="Table 1"/>
          <p:cNvGraphicFramePr>
            <a:graphicFrameLocks noGrp="1"/>
          </p:cNvGraphicFramePr>
          <p:nvPr>
            <p:extLst>
              <p:ext uri="{D42A27DB-BD31-4B8C-83A1-F6EECF244321}">
                <p14:modId xmlns:p14="http://schemas.microsoft.com/office/powerpoint/2010/main" val="604019792"/>
              </p:ext>
            </p:extLst>
          </p:nvPr>
        </p:nvGraphicFramePr>
        <p:xfrm>
          <a:off x="614799" y="868162"/>
          <a:ext cx="11153130" cy="4307041"/>
        </p:xfrm>
        <a:graphic>
          <a:graphicData uri="http://schemas.openxmlformats.org/drawingml/2006/table">
            <a:tbl>
              <a:tblPr firstRow="1" bandRow="1">
                <a:tableStyleId>{5C22544A-7EE6-4342-B048-85BDC9FD1C3A}</a:tableStyleId>
              </a:tblPr>
              <a:tblGrid>
                <a:gridCol w="2511173">
                  <a:extLst>
                    <a:ext uri="{9D8B030D-6E8A-4147-A177-3AD203B41FA5}">
                      <a16:colId xmlns:a16="http://schemas.microsoft.com/office/drawing/2014/main" val="20000"/>
                    </a:ext>
                  </a:extLst>
                </a:gridCol>
                <a:gridCol w="3083442">
                  <a:extLst>
                    <a:ext uri="{9D8B030D-6E8A-4147-A177-3AD203B41FA5}">
                      <a16:colId xmlns:a16="http://schemas.microsoft.com/office/drawing/2014/main" val="20001"/>
                    </a:ext>
                  </a:extLst>
                </a:gridCol>
                <a:gridCol w="2700670">
                  <a:extLst>
                    <a:ext uri="{9D8B030D-6E8A-4147-A177-3AD203B41FA5}">
                      <a16:colId xmlns:a16="http://schemas.microsoft.com/office/drawing/2014/main" val="20002"/>
                    </a:ext>
                  </a:extLst>
                </a:gridCol>
                <a:gridCol w="2857845">
                  <a:extLst>
                    <a:ext uri="{9D8B030D-6E8A-4147-A177-3AD203B41FA5}">
                      <a16:colId xmlns:a16="http://schemas.microsoft.com/office/drawing/2014/main" val="20003"/>
                    </a:ext>
                  </a:extLst>
                </a:gridCol>
              </a:tblGrid>
              <a:tr h="647496">
                <a:tc>
                  <a:txBody>
                    <a:bodyPr/>
                    <a:lstStyle/>
                    <a:p>
                      <a:pPr algn="ctr"/>
                      <a:r>
                        <a:rPr lang="en-US" dirty="0">
                          <a:solidFill>
                            <a:schemeClr val="tx1"/>
                          </a:solidFill>
                        </a:rPr>
                        <a:t>Theme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Speakers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Theme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Speakers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86550">
                <a:tc>
                  <a:txBody>
                    <a:bodyPr/>
                    <a:lstStyle/>
                    <a:p>
                      <a:pPr algn="ctr"/>
                      <a:r>
                        <a:rPr lang="en-US" dirty="0"/>
                        <a:t>Brilliant Basics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kern="1200" dirty="0">
                          <a:solidFill>
                            <a:schemeClr val="dk1"/>
                          </a:solidFill>
                          <a:effectLst/>
                          <a:latin typeface="+mn-lt"/>
                          <a:ea typeface="+mn-ea"/>
                          <a:cs typeface="+mn-cs"/>
                        </a:rPr>
                        <a:t>Lucinda Archer - Jones </a:t>
                      </a:r>
                    </a:p>
                    <a:p>
                      <a:pPr algn="ctr"/>
                      <a:r>
                        <a:rPr lang="en-GB" sz="1800" b="0" i="0" kern="1200" dirty="0">
                          <a:solidFill>
                            <a:schemeClr val="dk1"/>
                          </a:solidFill>
                          <a:effectLst/>
                          <a:latin typeface="+mn-lt"/>
                          <a:ea typeface="+mn-ea"/>
                          <a:cs typeface="+mn-cs"/>
                        </a:rPr>
                        <a:t> Jo MacGregor,</a:t>
                      </a:r>
                    </a:p>
                    <a:p>
                      <a:pPr algn="ctr"/>
                      <a:r>
                        <a:rPr lang="en-GB" sz="1800" b="0" i="0" kern="1200" dirty="0">
                          <a:solidFill>
                            <a:schemeClr val="dk1"/>
                          </a:solidFill>
                          <a:effectLst/>
                          <a:latin typeface="+mn-lt"/>
                          <a:ea typeface="+mn-ea"/>
                          <a:cs typeface="+mn-cs"/>
                        </a:rPr>
                        <a:t>Katrin Hood </a:t>
                      </a:r>
                    </a:p>
                    <a:p>
                      <a:pPr algn="ctr"/>
                      <a:r>
                        <a:rPr lang="en-GB" sz="1800" b="0" i="0" kern="1200" dirty="0">
                          <a:solidFill>
                            <a:schemeClr val="dk1"/>
                          </a:solidFill>
                          <a:effectLst/>
                          <a:latin typeface="+mn-lt"/>
                          <a:ea typeface="+mn-ea"/>
                          <a:cs typeface="+mn-cs"/>
                        </a:rPr>
                        <a:t> Teresa Strydom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Outstanding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kern="1200" dirty="0">
                          <a:solidFill>
                            <a:schemeClr val="dk1"/>
                          </a:solidFill>
                          <a:effectLst/>
                          <a:latin typeface="+mn-lt"/>
                          <a:ea typeface="+mn-ea"/>
                          <a:cs typeface="+mn-cs"/>
                        </a:rPr>
                        <a:t>Karen Hay </a:t>
                      </a:r>
                    </a:p>
                    <a:p>
                      <a:pPr algn="ctr"/>
                      <a:r>
                        <a:rPr lang="en-GB" sz="1800" b="0" i="0" kern="1200" dirty="0">
                          <a:solidFill>
                            <a:schemeClr val="dk1"/>
                          </a:solidFill>
                          <a:effectLst/>
                          <a:latin typeface="+mn-lt"/>
                          <a:ea typeface="+mn-ea"/>
                          <a:cs typeface="+mn-cs"/>
                        </a:rPr>
                        <a:t> Nicole MacNeil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0585">
                <a:tc>
                  <a:txBody>
                    <a:bodyPr/>
                    <a:lstStyle/>
                    <a:p>
                      <a:pPr algn="ctr"/>
                      <a:r>
                        <a:rPr lang="en-US" dirty="0" err="1"/>
                        <a:t>Prioritising</a:t>
                      </a:r>
                      <a:r>
                        <a:rPr lang="en-US" dirty="0"/>
                        <a:t> Pastoral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tbc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Research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Gallery from all participants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0585">
                <a:tc>
                  <a:txBody>
                    <a:bodyPr/>
                    <a:lstStyle/>
                    <a:p>
                      <a:pPr algn="ctr"/>
                      <a:r>
                        <a:rPr lang="en-US" dirty="0" err="1"/>
                        <a:t>Maximising</a:t>
                      </a:r>
                      <a:r>
                        <a:rPr lang="en-US" dirty="0"/>
                        <a:t> our KS3 </a:t>
                      </a:r>
                      <a:r>
                        <a:rPr lang="en-US" dirty="0" err="1"/>
                        <a:t>Currculum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Thom </a:t>
                      </a:r>
                      <a:r>
                        <a:rPr lang="en-US" dirty="0" err="1"/>
                        <a:t>Leat</a:t>
                      </a:r>
                      <a:r>
                        <a:rPr lang="en-US" dirty="0"/>
                        <a:t> </a:t>
                      </a:r>
                    </a:p>
                    <a:p>
                      <a:pPr algn="ctr"/>
                      <a:r>
                        <a:rPr lang="en-US" dirty="0"/>
                        <a:t> Andy Cracknell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5566">
                <a:tc>
                  <a:txBody>
                    <a:bodyPr/>
                    <a:lstStyle/>
                    <a:p>
                      <a:pPr algn="ctr"/>
                      <a:r>
                        <a:rPr lang="en-US" dirty="0"/>
                        <a:t>Cracking Character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800" b="0" i="0" kern="1200" dirty="0">
                          <a:solidFill>
                            <a:schemeClr val="dk1"/>
                          </a:solidFill>
                          <a:effectLst/>
                          <a:latin typeface="+mn-lt"/>
                          <a:ea typeface="+mn-ea"/>
                          <a:cs typeface="+mn-cs"/>
                        </a:rPr>
                        <a:t>Hannah Cracknell </a:t>
                      </a:r>
                    </a:p>
                    <a:p>
                      <a:pPr algn="ctr"/>
                      <a:r>
                        <a:rPr lang="en-GB" sz="1800" b="0" i="0" kern="1200" dirty="0">
                          <a:solidFill>
                            <a:schemeClr val="dk1"/>
                          </a:solidFill>
                          <a:effectLst/>
                          <a:latin typeface="+mn-lt"/>
                          <a:ea typeface="+mn-ea"/>
                          <a:cs typeface="+mn-cs"/>
                        </a:rPr>
                        <a:t> Stuart Kemp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endParaRPr lang="en-US" dirty="0"/>
                    </a:p>
                    <a:p>
                      <a:r>
                        <a:rPr lang="en-US" sz="3600" dirty="0"/>
                        <a:t>            @</a:t>
                      </a:r>
                      <a:r>
                        <a:rPr lang="en-US" sz="3600" dirty="0" err="1"/>
                        <a:t>Sandagogy</a:t>
                      </a:r>
                      <a:endParaRPr lang="en-US" sz="36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0585">
                <a:tc>
                  <a:txBody>
                    <a:bodyPr/>
                    <a:lstStyle/>
                    <a:p>
                      <a:pPr algn="ctr"/>
                      <a:r>
                        <a:rPr lang="en-US" dirty="0"/>
                        <a:t>Mindful Marking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t>Ann Meager </a:t>
                      </a:r>
                    </a:p>
                    <a:p>
                      <a:pPr algn="ctr"/>
                      <a:r>
                        <a:rPr lang="en-US" dirty="0"/>
                        <a:t>Katie </a:t>
                      </a:r>
                      <a:r>
                        <a:rPr lang="en-US" dirty="0" err="1"/>
                        <a:t>Beddoe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92665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Development Summary 2017-18</a:t>
            </a:r>
          </a:p>
        </p:txBody>
      </p:sp>
      <p:sp>
        <p:nvSpPr>
          <p:cNvPr id="3" name="Content Placeholder 2"/>
          <p:cNvSpPr>
            <a:spLocks noGrp="1"/>
          </p:cNvSpPr>
          <p:nvPr>
            <p:ph idx="1"/>
          </p:nvPr>
        </p:nvSpPr>
        <p:spPr/>
        <p:txBody>
          <a:bodyPr/>
          <a:lstStyle/>
          <a:p>
            <a:pPr>
              <a:lnSpc>
                <a:spcPct val="100000"/>
              </a:lnSpc>
              <a:spcBef>
                <a:spcPts val="0"/>
              </a:spcBef>
            </a:pPr>
            <a:r>
              <a:rPr lang="en-US" dirty="0"/>
              <a:t>To accompany your CPD file of evidence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a:lnSpc>
                <a:spcPct val="100000"/>
              </a:lnSpc>
              <a:spcBef>
                <a:spcPts val="0"/>
              </a:spcBef>
            </a:pPr>
            <a:r>
              <a:rPr lang="en-US" dirty="0"/>
              <a:t>Useful reminder of breadth of our professional learning offer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a:lnSpc>
                <a:spcPct val="100000"/>
              </a:lnSpc>
              <a:spcBef>
                <a:spcPts val="0"/>
              </a:spcBef>
            </a:pPr>
            <a:r>
              <a:rPr lang="en-US" dirty="0"/>
              <a:t>Links with discussion for appraisal target setting in September/October.  Identify if you have any specific training needs.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p:nvPr/>
        </p:nvPicPr>
        <p:blipFill>
          <a:blip r:embed="rId2"/>
          <a:stretch>
            <a:fillRect/>
          </a:stretch>
        </p:blipFill>
        <p:spPr>
          <a:xfrm>
            <a:off x="9626600" y="4656137"/>
            <a:ext cx="1727200" cy="1655763"/>
          </a:xfrm>
          <a:prstGeom prst="rect">
            <a:avLst/>
          </a:prstGeom>
        </p:spPr>
      </p:pic>
    </p:spTree>
    <p:extLst>
      <p:ext uri="{BB962C8B-B14F-4D97-AF65-F5344CB8AC3E}">
        <p14:creationId xmlns:p14="http://schemas.microsoft.com/office/powerpoint/2010/main" val="2898205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291" t="13146" r="34326" b="9267"/>
          <a:stretch/>
        </p:blipFill>
        <p:spPr bwMode="auto">
          <a:xfrm>
            <a:off x="-38247" y="2762158"/>
            <a:ext cx="937080" cy="1302505"/>
          </a:xfrm>
          <a:prstGeom prst="rect">
            <a:avLst/>
          </a:prstGeom>
          <a:noFill/>
          <a:ln w="9525">
            <a:solidFill>
              <a:srgbClr val="A6A6A6"/>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3"/>
          <a:stretch>
            <a:fillRect/>
          </a:stretch>
        </p:blipFill>
        <p:spPr>
          <a:xfrm>
            <a:off x="-38247" y="4115845"/>
            <a:ext cx="962879" cy="1390157"/>
          </a:xfrm>
          <a:prstGeom prst="rect">
            <a:avLst/>
          </a:prstGeom>
          <a:ln>
            <a:solidFill>
              <a:schemeClr val="tx1"/>
            </a:solidFill>
          </a:ln>
        </p:spPr>
      </p:pic>
      <p:sp>
        <p:nvSpPr>
          <p:cNvPr id="4" name="Title 3"/>
          <p:cNvSpPr>
            <a:spLocks noGrp="1"/>
          </p:cNvSpPr>
          <p:nvPr>
            <p:ph type="title"/>
          </p:nvPr>
        </p:nvSpPr>
        <p:spPr>
          <a:xfrm>
            <a:off x="4126524" y="236957"/>
            <a:ext cx="7819292" cy="1143000"/>
          </a:xfrm>
        </p:spPr>
        <p:txBody>
          <a:bodyPr>
            <a:noAutofit/>
          </a:bodyPr>
          <a:lstStyle/>
          <a:p>
            <a:pPr algn="r"/>
            <a:r>
              <a:rPr lang="en-GB" sz="4200" b="1" dirty="0">
                <a:solidFill>
                  <a:schemeClr val="accent2"/>
                </a:solidFill>
                <a:latin typeface="Swis721 BT" panose="020B0504020202020204" pitchFamily="34" charset="0"/>
              </a:rPr>
              <a:t>Sandringham Learning Journal</a:t>
            </a:r>
            <a:br>
              <a:rPr lang="en-GB" sz="4200" dirty="0">
                <a:solidFill>
                  <a:schemeClr val="accent2"/>
                </a:solidFill>
                <a:latin typeface="Swis721 BT" panose="020B0504020202020204" pitchFamily="34" charset="0"/>
              </a:rPr>
            </a:br>
            <a:r>
              <a:rPr lang="en-GB" sz="4200" dirty="0">
                <a:solidFill>
                  <a:schemeClr val="accent2"/>
                </a:solidFill>
                <a:latin typeface="Swis721 BT" panose="020B0504020202020204" pitchFamily="34" charset="0"/>
              </a:rPr>
              <a:t>Volume 6</a:t>
            </a:r>
          </a:p>
        </p:txBody>
      </p:sp>
      <p:pic>
        <p:nvPicPr>
          <p:cNvPr id="5" name="Picture 4"/>
          <p:cNvPicPr>
            <a:picLocks noChangeAspect="1"/>
          </p:cNvPicPr>
          <p:nvPr/>
        </p:nvPicPr>
        <p:blipFill>
          <a:blip r:embed="rId4"/>
          <a:stretch>
            <a:fillRect/>
          </a:stretch>
        </p:blipFill>
        <p:spPr>
          <a:xfrm>
            <a:off x="-38247" y="1379957"/>
            <a:ext cx="937080" cy="1338375"/>
          </a:xfrm>
          <a:prstGeom prst="rect">
            <a:avLst/>
          </a:prstGeom>
          <a:ln w="19050">
            <a:solidFill>
              <a:srgbClr val="1CCA82"/>
            </a:solidFill>
          </a:ln>
        </p:spPr>
      </p:pic>
      <p:pic>
        <p:nvPicPr>
          <p:cNvPr id="2" name="Picture 1"/>
          <p:cNvPicPr>
            <a:picLocks noChangeAspect="1"/>
          </p:cNvPicPr>
          <p:nvPr/>
        </p:nvPicPr>
        <p:blipFill>
          <a:blip r:embed="rId5"/>
          <a:stretch>
            <a:fillRect/>
          </a:stretch>
        </p:blipFill>
        <p:spPr>
          <a:xfrm>
            <a:off x="0" y="0"/>
            <a:ext cx="924632" cy="1336131"/>
          </a:xfrm>
          <a:prstGeom prst="rect">
            <a:avLst/>
          </a:prstGeom>
          <a:ln>
            <a:solidFill>
              <a:srgbClr val="003D5C"/>
            </a:solidFill>
          </a:ln>
        </p:spPr>
      </p:pic>
      <p:pic>
        <p:nvPicPr>
          <p:cNvPr id="6" name="Picture 5"/>
          <p:cNvPicPr>
            <a:picLocks noChangeAspect="1"/>
          </p:cNvPicPr>
          <p:nvPr/>
        </p:nvPicPr>
        <p:blipFill rotWithShape="1">
          <a:blip r:embed="rId6"/>
          <a:srcRect l="28148" r="28038"/>
          <a:stretch/>
        </p:blipFill>
        <p:spPr>
          <a:xfrm>
            <a:off x="-38248" y="5557184"/>
            <a:ext cx="1003105" cy="1287193"/>
          </a:xfrm>
          <a:prstGeom prst="rect">
            <a:avLst/>
          </a:prstGeom>
        </p:spPr>
      </p:pic>
      <p:pic>
        <p:nvPicPr>
          <p:cNvPr id="9" name="Picture 8">
            <a:extLst>
              <a:ext uri="{FF2B5EF4-FFF2-40B4-BE49-F238E27FC236}">
                <a16:creationId xmlns:a16="http://schemas.microsoft.com/office/drawing/2014/main" id="{087A2304-4BAA-764F-9E53-FEEBA083C367}"/>
              </a:ext>
            </a:extLst>
          </p:cNvPr>
          <p:cNvPicPr>
            <a:picLocks noChangeAspect="1"/>
          </p:cNvPicPr>
          <p:nvPr/>
        </p:nvPicPr>
        <p:blipFill>
          <a:blip r:embed="rId7"/>
          <a:stretch>
            <a:fillRect/>
          </a:stretch>
        </p:blipFill>
        <p:spPr>
          <a:xfrm>
            <a:off x="4495801" y="1218261"/>
            <a:ext cx="3752684" cy="5126434"/>
          </a:xfrm>
          <a:prstGeom prst="rect">
            <a:avLst/>
          </a:prstGeom>
        </p:spPr>
      </p:pic>
    </p:spTree>
    <p:extLst>
      <p:ext uri="{BB962C8B-B14F-4D97-AF65-F5344CB8AC3E}">
        <p14:creationId xmlns:p14="http://schemas.microsoft.com/office/powerpoint/2010/main" val="105075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accent2">
                    <a:lumMod val="75000"/>
                  </a:schemeClr>
                </a:solidFill>
              </a:rPr>
              <a:t>Dame Alison Peacock, Chartered College of Teaching</a:t>
            </a:r>
          </a:p>
        </p:txBody>
      </p:sp>
      <p:sp>
        <p:nvSpPr>
          <p:cNvPr id="3" name="Content Placeholder 2"/>
          <p:cNvSpPr>
            <a:spLocks noGrp="1"/>
          </p:cNvSpPr>
          <p:nvPr>
            <p:ph idx="1"/>
          </p:nvPr>
        </p:nvSpPr>
        <p:spPr/>
        <p:txBody>
          <a:bodyPr>
            <a:normAutofit fontScale="92500" lnSpcReduction="10000"/>
          </a:bodyPr>
          <a:lstStyle/>
          <a:p>
            <a:endParaRPr lang="en-US" dirty="0"/>
          </a:p>
          <a:p>
            <a:pPr marL="0" indent="0">
              <a:buNone/>
            </a:pPr>
            <a:r>
              <a:rPr lang="en-GB" dirty="0"/>
              <a:t>This Learning Journal provides a microcosm of the professional learning culture that I believe we need to experience at scale.  I read the journal from cover to cover one Sunday morning enjoying the wide range of contributions, all of which are written in a brisk compelling style, ideal for the busy teacher.  The Chartered College of Teaching seeks to build a collective ambition for teachers that celebrates the agency borne out of enquiry, reflection and debate with a central mission of providing the best possible learning opportunities for children and young people.  This spirit shines out of the Sandringham Learning Journal - congratulations! </a:t>
            </a:r>
          </a:p>
          <a:p>
            <a:pPr marL="0" indent="0">
              <a:buNone/>
            </a:pPr>
            <a:br>
              <a:rPr lang="en-GB" dirty="0"/>
            </a:br>
            <a:endParaRPr lang="en-US" dirty="0"/>
          </a:p>
          <a:p>
            <a:endParaRPr lang="en-US" dirty="0"/>
          </a:p>
        </p:txBody>
      </p:sp>
    </p:spTree>
    <p:extLst>
      <p:ext uri="{BB962C8B-B14F-4D97-AF65-F5344CB8AC3E}">
        <p14:creationId xmlns:p14="http://schemas.microsoft.com/office/powerpoint/2010/main" val="85741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accent2">
                    <a:lumMod val="75000"/>
                  </a:schemeClr>
                </a:solidFill>
              </a:rPr>
              <a:t>David Waters, Assistant Headteacher, </a:t>
            </a:r>
            <a:r>
              <a:rPr lang="en-US" sz="3600" b="1" dirty="0" err="1">
                <a:solidFill>
                  <a:schemeClr val="accent2">
                    <a:lumMod val="75000"/>
                  </a:schemeClr>
                </a:solidFill>
              </a:rPr>
              <a:t>St.Georges</a:t>
            </a:r>
            <a:r>
              <a:rPr lang="en-US" sz="3600" b="1" dirty="0">
                <a:solidFill>
                  <a:schemeClr val="accent2">
                    <a:lumMod val="75000"/>
                  </a:schemeClr>
                </a:solidFill>
              </a:rPr>
              <a:t> School</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a:t>A fascinating collection of articles. All equally worthy in their own way, but what drives a common purpose in each is not only the importance of reflection, but also the desire to keep improving.  What is it that catalyses this process of change? Reading Alan </a:t>
            </a:r>
            <a:r>
              <a:rPr lang="en-GB" dirty="0" err="1"/>
              <a:t>Gray’s</a:t>
            </a:r>
            <a:r>
              <a:rPr lang="en-GB" dirty="0"/>
              <a:t> thoughtful article on self-evaluation, particularly through his exploration of Professor Hopkins’ ideas, I was reminded of the importance of leadership throughout the school, of teacher agency.  Building on this, James Cracknell and Graeme Swann’s insights spoke volumes: passion for subject, the ability to inspire and shape young minds, the need to refocus on our core purpose as teachers.  This echoes an important national conversation, which is clearly embedded in myriad ways, in this journal.”</a:t>
            </a:r>
            <a:br>
              <a:rPr lang="en-GB" dirty="0"/>
            </a:br>
            <a:endParaRPr lang="en-US" dirty="0"/>
          </a:p>
        </p:txBody>
      </p:sp>
    </p:spTree>
    <p:extLst>
      <p:ext uri="{BB962C8B-B14F-4D97-AF65-F5344CB8AC3E}">
        <p14:creationId xmlns:p14="http://schemas.microsoft.com/office/powerpoint/2010/main" val="1645315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460" y="856357"/>
            <a:ext cx="11355568" cy="6001643"/>
          </a:xfrm>
          <a:prstGeom prst="rect">
            <a:avLst/>
          </a:prstGeom>
          <a:noFill/>
        </p:spPr>
        <p:txBody>
          <a:bodyPr wrap="square" rtlCol="0">
            <a:spAutoFit/>
          </a:bodyPr>
          <a:lstStyle/>
          <a:p>
            <a:r>
              <a:rPr lang="en-GB" sz="3200" dirty="0"/>
              <a:t>I am truly blown away by the sheer amount of work of so many colleagues who have taken time to write about their experiences: the good, the bad and the funny! It is so clear from reading these accounts that the students are at the forefront of decision-making at Sandringham and it is impressive to see how much work is going on in the school. In reading through I have had so many reactions; from nodding my head in agreement, giggling to myself and even taking notes of key research findings. As a new member of staff joining the school in September, it has been invaluable at providing me with a better insight and understanding of what goes on at Sandringham day-to-day, month-to-month and across the year…and it is highly impressive!</a:t>
            </a:r>
            <a:endParaRPr lang="en-US" sz="3200" dirty="0"/>
          </a:p>
        </p:txBody>
      </p:sp>
      <p:sp>
        <p:nvSpPr>
          <p:cNvPr id="3" name="TextBox 2"/>
          <p:cNvSpPr txBox="1"/>
          <p:nvPr/>
        </p:nvSpPr>
        <p:spPr>
          <a:xfrm>
            <a:off x="0" y="75578"/>
            <a:ext cx="9994605" cy="892552"/>
          </a:xfrm>
          <a:prstGeom prst="rect">
            <a:avLst/>
          </a:prstGeom>
          <a:noFill/>
        </p:spPr>
        <p:txBody>
          <a:bodyPr wrap="square" rtlCol="0">
            <a:spAutoFit/>
          </a:bodyPr>
          <a:lstStyle/>
          <a:p>
            <a:r>
              <a:rPr lang="en-GB" sz="2800" b="1" dirty="0">
                <a:solidFill>
                  <a:schemeClr val="accent2">
                    <a:lumMod val="75000"/>
                  </a:schemeClr>
                </a:solidFill>
                <a:latin typeface="Arial" charset="0"/>
                <a:ea typeface="Arial" charset="0"/>
                <a:cs typeface="Arial" charset="0"/>
              </a:rPr>
              <a:t>Athena </a:t>
            </a:r>
            <a:r>
              <a:rPr lang="en-GB" sz="2800" b="1" dirty="0" err="1">
                <a:solidFill>
                  <a:schemeClr val="accent2">
                    <a:lumMod val="75000"/>
                  </a:schemeClr>
                </a:solidFill>
                <a:latin typeface="Arial" charset="0"/>
                <a:ea typeface="Arial" charset="0"/>
                <a:cs typeface="Arial" charset="0"/>
              </a:rPr>
              <a:t>Pitsillis</a:t>
            </a:r>
            <a:r>
              <a:rPr lang="en-GB" sz="2800" b="1" dirty="0">
                <a:solidFill>
                  <a:schemeClr val="accent2">
                    <a:lumMod val="75000"/>
                  </a:schemeClr>
                </a:solidFill>
                <a:latin typeface="Arial" charset="0"/>
                <a:ea typeface="Arial" charset="0"/>
                <a:cs typeface="Arial" charset="0"/>
              </a:rPr>
              <a:t>, Head of English, Canons High School </a:t>
            </a:r>
          </a:p>
          <a:p>
            <a:endParaRPr lang="en-US" sz="2400" b="1" dirty="0">
              <a:solidFill>
                <a:schemeClr val="accent2">
                  <a:lumMod val="75000"/>
                </a:schemeClr>
              </a:solidFill>
            </a:endParaRPr>
          </a:p>
        </p:txBody>
      </p:sp>
    </p:spTree>
    <p:extLst>
      <p:ext uri="{BB962C8B-B14F-4D97-AF65-F5344CB8AC3E}">
        <p14:creationId xmlns:p14="http://schemas.microsoft.com/office/powerpoint/2010/main" val="978295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13441</TotalTime>
  <Words>423</Words>
  <Application>Microsoft Macintosh PowerPoint</Application>
  <PresentationFormat>Widescreen</PresentationFormat>
  <Paragraphs>71</Paragraphs>
  <Slides>10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Swis721 BT</vt:lpstr>
      <vt:lpstr>Office Theme</vt:lpstr>
      <vt:lpstr>PowerPoint Presentation</vt:lpstr>
      <vt:lpstr>Sharing good practice </vt:lpstr>
      <vt:lpstr>Sandringham Six Twilight CPD 2017 - 18</vt:lpstr>
      <vt:lpstr>PowerPoint Presentation</vt:lpstr>
      <vt:lpstr>Professional Development Summary 2017-18</vt:lpstr>
      <vt:lpstr>Sandringham Learning Journal Volume 6</vt:lpstr>
      <vt:lpstr>Dame Alison Peacock, Chartered College of Teaching</vt:lpstr>
      <vt:lpstr>David Waters, Assistant Headteacher, St.Georges School</vt:lpstr>
      <vt:lpstr>PowerPoint Presentation</vt:lpstr>
      <vt:lpstr>PowerPoint Presentation</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Fergal Moane</cp:lastModifiedBy>
  <cp:revision>19</cp:revision>
  <dcterms:created xsi:type="dcterms:W3CDTF">2017-07-04T08:15:27Z</dcterms:created>
  <dcterms:modified xsi:type="dcterms:W3CDTF">2018-07-13T16:47:59Z</dcterms:modified>
</cp:coreProperties>
</file>