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  <p:sldId id="268" r:id="rId4"/>
    <p:sldId id="269" r:id="rId5"/>
    <p:sldId id="270" r:id="rId6"/>
    <p:sldId id="280" r:id="rId7"/>
    <p:sldId id="276" r:id="rId8"/>
    <p:sldId id="277" r:id="rId9"/>
    <p:sldId id="279" r:id="rId10"/>
    <p:sldId id="27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102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93C74-919D-4257-89FC-6349357F6C4D}" type="datetimeFigureOut">
              <a:rPr lang="en-GB" smtClean="0"/>
              <a:t>04/07/2018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F8ABF-5332-423D-9CFF-CA0C60C9BC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7453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93C74-919D-4257-89FC-6349357F6C4D}" type="datetimeFigureOut">
              <a:rPr lang="en-GB" smtClean="0"/>
              <a:t>04/07/2018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F8ABF-5332-423D-9CFF-CA0C60C9BC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1869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93C74-919D-4257-89FC-6349357F6C4D}" type="datetimeFigureOut">
              <a:rPr lang="en-GB" smtClean="0"/>
              <a:t>04/07/2018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F8ABF-5332-423D-9CFF-CA0C60C9BC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5844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93C74-919D-4257-89FC-6349357F6C4D}" type="datetimeFigureOut">
              <a:rPr lang="en-GB" smtClean="0"/>
              <a:t>04/07/2018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F8ABF-5332-423D-9CFF-CA0C60C9BC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7646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93C74-919D-4257-89FC-6349357F6C4D}" type="datetimeFigureOut">
              <a:rPr lang="en-GB" smtClean="0"/>
              <a:t>04/07/2018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F8ABF-5332-423D-9CFF-CA0C60C9BC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4366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93C74-919D-4257-89FC-6349357F6C4D}" type="datetimeFigureOut">
              <a:rPr lang="en-GB" smtClean="0"/>
              <a:t>04/07/2018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F8ABF-5332-423D-9CFF-CA0C60C9BC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6918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93C74-919D-4257-89FC-6349357F6C4D}" type="datetimeFigureOut">
              <a:rPr lang="en-GB" smtClean="0"/>
              <a:t>04/07/2018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F8ABF-5332-423D-9CFF-CA0C60C9BC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6635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93C74-919D-4257-89FC-6349357F6C4D}" type="datetimeFigureOut">
              <a:rPr lang="en-GB" smtClean="0"/>
              <a:t>04/07/2018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F8ABF-5332-423D-9CFF-CA0C60C9BC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65172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93C74-919D-4257-89FC-6349357F6C4D}" type="datetimeFigureOut">
              <a:rPr lang="en-GB" smtClean="0"/>
              <a:t>04/07/2018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F8ABF-5332-423D-9CFF-CA0C60C9BC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32204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93C74-919D-4257-89FC-6349357F6C4D}" type="datetimeFigureOut">
              <a:rPr lang="en-GB" smtClean="0"/>
              <a:t>04/07/2018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F8ABF-5332-423D-9CFF-CA0C60C9BC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68537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93C74-919D-4257-89FC-6349357F6C4D}" type="datetimeFigureOut">
              <a:rPr lang="en-GB" smtClean="0"/>
              <a:t>04/07/2018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F8ABF-5332-423D-9CFF-CA0C60C9BC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9533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593C74-919D-4257-89FC-6349357F6C4D}" type="datetimeFigureOut">
              <a:rPr lang="en-GB" smtClean="0"/>
              <a:t>04/07/2018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0F8ABF-5332-423D-9CFF-CA0C60C9BC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287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.uk/url?sa=i&amp;rct=j&amp;q=&amp;esrc=s&amp;source=images&amp;cd=&amp;cad=rja&amp;uact=8&amp;ved=0ahUKEwjbks7bpKzWAhWHshQKHSDVDlMQjRwIBw&amp;url=https://carolinafishmarket.com/oysters-in-charlotte-specials/&amp;psig=AFQjCNGX_vgCzyEQjoc2Of84buRm0iyGeA&amp;ust=1505739983754145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u="sng" dirty="0" smtClean="0">
                <a:solidFill>
                  <a:srgbClr val="0070C0"/>
                </a:solidFill>
              </a:rPr>
              <a:t>KQ: Can I closely analyse a quotation? </a:t>
            </a:r>
            <a:endParaRPr lang="en-GB" u="sng" dirty="0">
              <a:solidFill>
                <a:srgbClr val="0070C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9078686" y="182880"/>
            <a:ext cx="24035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u="sng" dirty="0" smtClean="0">
                <a:solidFill>
                  <a:srgbClr val="0070C0"/>
                </a:solidFill>
              </a:rPr>
              <a:t>3</a:t>
            </a:r>
            <a:r>
              <a:rPr lang="en-GB" sz="2400" u="sng" baseline="30000" dirty="0" smtClean="0">
                <a:solidFill>
                  <a:srgbClr val="0070C0"/>
                </a:solidFill>
              </a:rPr>
              <a:t>rd</a:t>
            </a:r>
            <a:r>
              <a:rPr lang="en-GB" sz="2400" u="sng" dirty="0" smtClean="0">
                <a:solidFill>
                  <a:srgbClr val="0070C0"/>
                </a:solidFill>
              </a:rPr>
              <a:t> May 2018</a:t>
            </a:r>
            <a:endParaRPr lang="en-GB" sz="2400" u="sng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7376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l="28147" t="20090" r="27276" b="9553"/>
          <a:stretch/>
        </p:blipFill>
        <p:spPr>
          <a:xfrm>
            <a:off x="2756264" y="399536"/>
            <a:ext cx="7027816" cy="6236396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756264" y="679268"/>
            <a:ext cx="6165667" cy="707886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GB" sz="4000" b="1" dirty="0" smtClean="0">
                <a:solidFill>
                  <a:schemeClr val="bg1"/>
                </a:solidFill>
              </a:rPr>
              <a:t>Hard and sharp as flint</a:t>
            </a:r>
            <a:endParaRPr lang="en-GB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9709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Oh! But he was a tight-fisted hand at the grindstone, Scrooge! a squeezing, wrenching, grasping, scraping, clutching, covetous, old sinner! Hard and sharp as flint, from which no steel had ever struck out generous fire; secret, and self-contained, and solitary as an oyster. The cold within him froze his old features, nipped his pointed nose, </a:t>
            </a:r>
            <a:r>
              <a:rPr lang="en-US" dirty="0" smtClean="0"/>
              <a:t>shriveled </a:t>
            </a:r>
            <a:r>
              <a:rPr lang="en-US" dirty="0"/>
              <a:t>his cheek, stiffened his gait; made his eyes red, his thin lips blue; and spoke out shrewdly in his grating voice. A frosty rime was on his head, and on his eyebrows, and his wiry chin. He carried his own low temperature always about with him; he iced his office in the dog-days; and didn’t thaw it one degree at Christmas. 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8203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Similes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70C0"/>
                </a:solidFill>
              </a:rPr>
              <a:t>Simile = a comparison using ‘as’ or ‘like’. </a:t>
            </a:r>
          </a:p>
          <a:p>
            <a:pPr lvl="0"/>
            <a:r>
              <a:rPr lang="en-GB" dirty="0" smtClean="0">
                <a:solidFill>
                  <a:srgbClr val="0070C0"/>
                </a:solidFill>
              </a:rPr>
              <a:t>Example: </a:t>
            </a:r>
            <a:r>
              <a:rPr lang="en-GB" dirty="0">
                <a:solidFill>
                  <a:srgbClr val="0070C0"/>
                </a:solidFill>
              </a:rPr>
              <a:t>Grandpa lounged on the raft in the middle of the pool like an old battleship.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8348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 the extract we read last lesson, two similes were used to describe Scrooge.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95442"/>
            <a:ext cx="10515600" cy="4351338"/>
          </a:xfrm>
        </p:spPr>
        <p:txBody>
          <a:bodyPr>
            <a:normAutofit/>
          </a:bodyPr>
          <a:lstStyle/>
          <a:p>
            <a:r>
              <a:rPr lang="en-GB" dirty="0" smtClean="0"/>
              <a:t>Look </a:t>
            </a:r>
            <a:r>
              <a:rPr lang="en-GB" dirty="0"/>
              <a:t>at the first simile – what is Scrooge being compared to?</a:t>
            </a:r>
          </a:p>
          <a:p>
            <a:r>
              <a:rPr lang="en-GB" dirty="0" smtClean="0"/>
              <a:t>“</a:t>
            </a:r>
            <a:r>
              <a:rPr lang="en-US" dirty="0"/>
              <a:t>secret, and self-contained, and solitary as an oyster</a:t>
            </a:r>
            <a:r>
              <a:rPr lang="en-US" dirty="0" smtClean="0"/>
              <a:t>.</a:t>
            </a:r>
            <a:r>
              <a:rPr lang="en-GB" dirty="0" smtClean="0"/>
              <a:t>”</a:t>
            </a:r>
            <a:endParaRPr lang="en-GB" dirty="0"/>
          </a:p>
          <a:p>
            <a:r>
              <a:rPr lang="en-GB" dirty="0">
                <a:solidFill>
                  <a:srgbClr val="0070C0"/>
                </a:solidFill>
              </a:rPr>
              <a:t>Scrooge is being compared </a:t>
            </a:r>
            <a:r>
              <a:rPr lang="en-GB" dirty="0" smtClean="0">
                <a:solidFill>
                  <a:srgbClr val="0070C0"/>
                </a:solidFill>
              </a:rPr>
              <a:t>to _______________________________</a:t>
            </a:r>
            <a:endParaRPr lang="en-GB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7475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Now let’s consider, why the comparison is being made.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Look </a:t>
            </a:r>
            <a:r>
              <a:rPr lang="en-GB" dirty="0"/>
              <a:t>at the two pictures below and consider the similarities between the two.  </a:t>
            </a:r>
            <a:endParaRPr lang="en-GB" dirty="0" smtClean="0"/>
          </a:p>
          <a:p>
            <a:r>
              <a:rPr lang="en-GB" dirty="0" smtClean="0"/>
              <a:t>HINT</a:t>
            </a:r>
            <a:r>
              <a:rPr lang="en-GB" dirty="0"/>
              <a:t>: Think about the word ‘solitary’ and think about the word ‘oyster’.</a:t>
            </a:r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7097" y="3690349"/>
            <a:ext cx="3229671" cy="2646416"/>
          </a:xfrm>
          <a:prstGeom prst="rect">
            <a:avLst/>
          </a:prstGeom>
        </p:spPr>
      </p:pic>
      <p:pic>
        <p:nvPicPr>
          <p:cNvPr id="5" name="irc_mi" descr="Image result for oyster">
            <a:hlinkClick r:id="rId3"/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1956" y="3800421"/>
            <a:ext cx="3405640" cy="2511479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5"/>
          <p:cNvSpPr/>
          <p:nvPr/>
        </p:nvSpPr>
        <p:spPr>
          <a:xfrm>
            <a:off x="4782530" y="5995254"/>
            <a:ext cx="37935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“As solitary as an oyster”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48371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l="28147" t="20090" r="27276" b="9553"/>
          <a:stretch/>
        </p:blipFill>
        <p:spPr>
          <a:xfrm>
            <a:off x="2442756" y="268907"/>
            <a:ext cx="7027816" cy="6236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6163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l="28147" t="20090" r="27276" b="9553"/>
          <a:stretch/>
        </p:blipFill>
        <p:spPr>
          <a:xfrm>
            <a:off x="2442756" y="268907"/>
            <a:ext cx="7027816" cy="6236396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788228" y="2677886"/>
            <a:ext cx="770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silent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4872446" y="2308554"/>
            <a:ext cx="8402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hidden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6026250" y="2278857"/>
            <a:ext cx="953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quiet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7080217" y="2666609"/>
            <a:ext cx="10622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unknown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7811589" y="3526971"/>
            <a:ext cx="10957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Unseen</a:t>
            </a:r>
          </a:p>
          <a:p>
            <a:r>
              <a:rPr lang="en-GB" dirty="0" smtClean="0"/>
              <a:t>unspoken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3819959" y="4846319"/>
            <a:ext cx="7072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alone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4872446" y="4348201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hiding</a:t>
            </a:r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5980531" y="4340165"/>
            <a:ext cx="9222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isolated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7325389" y="4717533"/>
            <a:ext cx="564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sole</a:t>
            </a:r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7811589" y="5669280"/>
            <a:ext cx="13977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unsociable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84144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Write up your analysis </a:t>
            </a:r>
            <a:r>
              <a:rPr lang="en-GB" b="1" dirty="0" smtClean="0"/>
              <a:t>using the rainbow word analysis.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GB" i="1" dirty="0" smtClean="0"/>
              <a:t>P: </a:t>
            </a:r>
            <a:r>
              <a:rPr lang="en-GB" i="1" dirty="0" smtClean="0">
                <a:solidFill>
                  <a:srgbClr val="0070C0"/>
                </a:solidFill>
              </a:rPr>
              <a:t>When </a:t>
            </a:r>
            <a:r>
              <a:rPr lang="en-GB" i="1" dirty="0">
                <a:solidFill>
                  <a:srgbClr val="0070C0"/>
                </a:solidFill>
              </a:rPr>
              <a:t>we are first introduced to </a:t>
            </a:r>
            <a:r>
              <a:rPr lang="en-GB" i="1" dirty="0" smtClean="0">
                <a:solidFill>
                  <a:srgbClr val="0070C0"/>
                </a:solidFill>
              </a:rPr>
              <a:t>Scrooge, Dickens uses </a:t>
            </a:r>
            <a:r>
              <a:rPr lang="en-GB" i="1" dirty="0" smtClean="0"/>
              <a:t>{</a:t>
            </a:r>
            <a:r>
              <a:rPr lang="en-GB" i="1" dirty="0" smtClean="0">
                <a:solidFill>
                  <a:srgbClr val="FF0000"/>
                </a:solidFill>
              </a:rPr>
              <a:t>name the technique}</a:t>
            </a:r>
            <a:r>
              <a:rPr lang="en-GB" i="1" dirty="0" smtClean="0"/>
              <a:t> </a:t>
            </a:r>
            <a:r>
              <a:rPr lang="en-GB" i="1" dirty="0" smtClean="0">
                <a:solidFill>
                  <a:srgbClr val="0070C0"/>
                </a:solidFill>
              </a:rPr>
              <a:t>to describe him as … {include </a:t>
            </a:r>
            <a:r>
              <a:rPr lang="en-GB" i="1" dirty="0" smtClean="0"/>
              <a:t>Q</a:t>
            </a:r>
            <a:r>
              <a:rPr lang="en-GB" i="1" dirty="0" smtClean="0">
                <a:solidFill>
                  <a:srgbClr val="0070C0"/>
                </a:solidFill>
              </a:rPr>
              <a:t>uotation}</a:t>
            </a:r>
          </a:p>
          <a:p>
            <a:r>
              <a:rPr lang="en-GB" i="1" dirty="0" smtClean="0"/>
              <a:t>A: </a:t>
            </a:r>
            <a:r>
              <a:rPr lang="en-GB" i="1" dirty="0" smtClean="0">
                <a:solidFill>
                  <a:srgbClr val="FF0000"/>
                </a:solidFill>
              </a:rPr>
              <a:t>Use the analysis phrases and the rainbow word analysis to closely analyse the quotation.</a:t>
            </a:r>
          </a:p>
          <a:p>
            <a:endParaRPr lang="en-GB" i="1" dirty="0">
              <a:solidFill>
                <a:srgbClr val="0070C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/>
              <a:t>Analysis phrases</a:t>
            </a:r>
          </a:p>
          <a:p>
            <a:pPr marL="0" indent="0">
              <a:buNone/>
            </a:pPr>
            <a:r>
              <a:rPr lang="en-GB" dirty="0" smtClean="0"/>
              <a:t>This suggests </a:t>
            </a:r>
            <a:r>
              <a:rPr lang="en-GB" dirty="0"/>
              <a:t>that…</a:t>
            </a:r>
          </a:p>
          <a:p>
            <a:pPr marL="0" indent="0">
              <a:buNone/>
            </a:pPr>
            <a:r>
              <a:rPr lang="en-GB" dirty="0"/>
              <a:t>There is a sense of…</a:t>
            </a:r>
          </a:p>
          <a:p>
            <a:pPr marL="0" indent="0">
              <a:buNone/>
            </a:pPr>
            <a:r>
              <a:rPr lang="en-GB" dirty="0" smtClean="0"/>
              <a:t>This may be associated </a:t>
            </a:r>
            <a:r>
              <a:rPr lang="en-GB" dirty="0"/>
              <a:t>with…</a:t>
            </a:r>
          </a:p>
          <a:p>
            <a:pPr marL="0" indent="0">
              <a:buNone/>
            </a:pPr>
            <a:r>
              <a:rPr lang="en-GB" dirty="0"/>
              <a:t>This could represent…</a:t>
            </a:r>
          </a:p>
          <a:p>
            <a:pPr marL="0" indent="0">
              <a:buNone/>
            </a:pPr>
            <a:r>
              <a:rPr lang="en-GB" dirty="0" smtClean="0"/>
              <a:t>Dickens makes </a:t>
            </a:r>
            <a:r>
              <a:rPr lang="en-GB" dirty="0"/>
              <a:t>it sound…</a:t>
            </a:r>
          </a:p>
          <a:p>
            <a:pPr marL="0" indent="0">
              <a:buNone/>
            </a:pPr>
            <a:r>
              <a:rPr lang="en-GB" dirty="0"/>
              <a:t>This sets up the idea</a:t>
            </a:r>
            <a:r>
              <a:rPr lang="en-GB" dirty="0" smtClean="0"/>
              <a:t>….</a:t>
            </a:r>
          </a:p>
          <a:p>
            <a:pPr marL="0" indent="0">
              <a:buNone/>
            </a:pPr>
            <a:r>
              <a:rPr lang="en-GB" dirty="0" smtClean="0"/>
              <a:t>This word implies…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86637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My example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When </a:t>
            </a:r>
            <a:r>
              <a:rPr lang="en-GB" dirty="0"/>
              <a:t>we are first introduced to </a:t>
            </a:r>
            <a:r>
              <a:rPr lang="en-GB" dirty="0" smtClean="0"/>
              <a:t>Scrooge, Dickens uses a simile to describe him as </a:t>
            </a:r>
            <a:r>
              <a:rPr lang="en-GB" dirty="0" smtClean="0"/>
              <a:t>“as </a:t>
            </a:r>
            <a:r>
              <a:rPr lang="en-US" dirty="0"/>
              <a:t>secret, and self-contained, and solitary as an oyster.</a:t>
            </a:r>
            <a:r>
              <a:rPr lang="en-GB" dirty="0" smtClean="0"/>
              <a:t>” This suggests that Scrooge </a:t>
            </a:r>
            <a:r>
              <a:rPr lang="en-GB" dirty="0" smtClean="0">
                <a:solidFill>
                  <a:srgbClr val="FFFF00"/>
                </a:solidFill>
              </a:rPr>
              <a:t>silently</a:t>
            </a:r>
            <a:r>
              <a:rPr lang="en-GB" dirty="0" smtClean="0"/>
              <a:t> </a:t>
            </a:r>
            <a:r>
              <a:rPr lang="en-GB" dirty="0" smtClean="0">
                <a:solidFill>
                  <a:srgbClr val="FF33CC"/>
                </a:solidFill>
              </a:rPr>
              <a:t>hides</a:t>
            </a:r>
            <a:r>
              <a:rPr lang="en-GB" dirty="0" smtClean="0"/>
              <a:t> away from others. There is a sense that he is </a:t>
            </a:r>
            <a:r>
              <a:rPr lang="en-GB" dirty="0" smtClean="0">
                <a:solidFill>
                  <a:srgbClr val="00B050"/>
                </a:solidFill>
              </a:rPr>
              <a:t>quiet</a:t>
            </a:r>
            <a:r>
              <a:rPr lang="en-GB" dirty="0" smtClean="0"/>
              <a:t> and is </a:t>
            </a:r>
            <a:r>
              <a:rPr lang="en-GB" dirty="0" smtClean="0">
                <a:solidFill>
                  <a:srgbClr val="0070C0"/>
                </a:solidFill>
              </a:rPr>
              <a:t>unsociable</a:t>
            </a:r>
            <a:r>
              <a:rPr lang="en-GB" dirty="0" smtClean="0"/>
              <a:t>. The word ‘secret’ implies that there is something </a:t>
            </a:r>
            <a:r>
              <a:rPr lang="en-GB" dirty="0" smtClean="0">
                <a:solidFill>
                  <a:srgbClr val="7030A0"/>
                </a:solidFill>
              </a:rPr>
              <a:t>unknown</a:t>
            </a:r>
            <a:r>
              <a:rPr lang="en-GB" dirty="0" smtClean="0"/>
              <a:t>, maybe even </a:t>
            </a:r>
            <a:r>
              <a:rPr lang="en-GB" dirty="0" smtClean="0">
                <a:solidFill>
                  <a:srgbClr val="00B0F0"/>
                </a:solidFill>
              </a:rPr>
              <a:t>unspoken</a:t>
            </a:r>
            <a:r>
              <a:rPr lang="en-GB" dirty="0" smtClean="0"/>
              <a:t>, about Scrooge.</a:t>
            </a:r>
            <a:endParaRPr lang="en-GB" dirty="0"/>
          </a:p>
          <a:p>
            <a:endParaRPr lang="en-GB" i="1" dirty="0">
              <a:solidFill>
                <a:srgbClr val="0070C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/>
              <a:t>Analysis phrases</a:t>
            </a:r>
          </a:p>
          <a:p>
            <a:pPr marL="0" indent="0">
              <a:buNone/>
            </a:pPr>
            <a:r>
              <a:rPr lang="en-GB" dirty="0" smtClean="0"/>
              <a:t>This suggests </a:t>
            </a:r>
            <a:r>
              <a:rPr lang="en-GB" dirty="0"/>
              <a:t>that…</a:t>
            </a:r>
          </a:p>
          <a:p>
            <a:pPr marL="0" indent="0">
              <a:buNone/>
            </a:pPr>
            <a:r>
              <a:rPr lang="en-GB" dirty="0"/>
              <a:t>There is a sense of…</a:t>
            </a:r>
          </a:p>
          <a:p>
            <a:pPr marL="0" indent="0">
              <a:buNone/>
            </a:pPr>
            <a:r>
              <a:rPr lang="en-GB" dirty="0" smtClean="0"/>
              <a:t>This may be associated </a:t>
            </a:r>
            <a:r>
              <a:rPr lang="en-GB" dirty="0"/>
              <a:t>with…</a:t>
            </a:r>
          </a:p>
          <a:p>
            <a:pPr marL="0" indent="0">
              <a:buNone/>
            </a:pPr>
            <a:r>
              <a:rPr lang="en-GB" dirty="0"/>
              <a:t>This could represent…</a:t>
            </a:r>
          </a:p>
          <a:p>
            <a:pPr marL="0" indent="0">
              <a:buNone/>
            </a:pPr>
            <a:r>
              <a:rPr lang="en-GB" dirty="0" smtClean="0"/>
              <a:t>Dickens makes </a:t>
            </a:r>
            <a:r>
              <a:rPr lang="en-GB" dirty="0"/>
              <a:t>it sound…</a:t>
            </a:r>
          </a:p>
          <a:p>
            <a:pPr marL="0" indent="0">
              <a:buNone/>
            </a:pPr>
            <a:r>
              <a:rPr lang="en-GB" dirty="0"/>
              <a:t>This sets up the idea</a:t>
            </a:r>
            <a:r>
              <a:rPr lang="en-GB" dirty="0" smtClean="0"/>
              <a:t>….</a:t>
            </a:r>
          </a:p>
          <a:p>
            <a:pPr marL="0" indent="0">
              <a:buNone/>
            </a:pPr>
            <a:r>
              <a:rPr lang="en-GB" dirty="0" smtClean="0"/>
              <a:t>This word implies…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90456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1000</TotalTime>
  <Words>501</Words>
  <Application>Microsoft Office PowerPoint</Application>
  <PresentationFormat>Widescreen</PresentationFormat>
  <Paragraphs>47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KQ: Can I closely analyse a quotation? </vt:lpstr>
      <vt:lpstr>PowerPoint Presentation</vt:lpstr>
      <vt:lpstr>Similes</vt:lpstr>
      <vt:lpstr>In the extract we read last lesson, two similes were used to describe Scrooge.</vt:lpstr>
      <vt:lpstr>Now let’s consider, why the comparison is being made.</vt:lpstr>
      <vt:lpstr>PowerPoint Presentation</vt:lpstr>
      <vt:lpstr>PowerPoint Presentation</vt:lpstr>
      <vt:lpstr>Write up your analysis using the rainbow word analysis.</vt:lpstr>
      <vt:lpstr>My example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Kelly Bulbeck</dc:creator>
  <cp:lastModifiedBy>Kelly Bulbeck</cp:lastModifiedBy>
  <cp:revision>24</cp:revision>
  <dcterms:created xsi:type="dcterms:W3CDTF">2018-04-26T09:44:10Z</dcterms:created>
  <dcterms:modified xsi:type="dcterms:W3CDTF">2018-07-04T10:39:11Z</dcterms:modified>
</cp:coreProperties>
</file>